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60" r:id="rId3"/>
    <p:sldId id="371" r:id="rId4"/>
    <p:sldId id="372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5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B2B2B"/>
    <a:srgbClr val="00FFFF"/>
    <a:srgbClr val="0000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97384" autoAdjust="0"/>
  </p:normalViewPr>
  <p:slideViewPr>
    <p:cSldViewPr snapToGrid="0">
      <p:cViewPr varScale="1">
        <p:scale>
          <a:sx n="159" d="100"/>
          <a:sy n="159" d="100"/>
        </p:scale>
        <p:origin x="9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85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63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666666"/>
                </a:solidFill>
                <a:effectLst/>
                <a:highlight>
                  <a:srgbClr val="FCFCFC"/>
                </a:highlight>
                <a:latin typeface="Noto Serif KR"/>
              </a:rPr>
              <a:t>shouldOverrideUrlLoading() API</a:t>
            </a:r>
            <a:r>
              <a:rPr lang="ko-KR" altLang="en-US" b="1" i="0" dirty="0">
                <a:solidFill>
                  <a:srgbClr val="666666"/>
                </a:solidFill>
                <a:effectLst/>
                <a:highlight>
                  <a:srgbClr val="FCFCFC"/>
                </a:highlight>
                <a:latin typeface="Noto Serif KR"/>
              </a:rPr>
              <a:t>는 기본적으로 특정 </a:t>
            </a:r>
            <a:r>
              <a:rPr lang="en-US" altLang="ko-KR" b="1" i="0" dirty="0">
                <a:solidFill>
                  <a:srgbClr val="666666"/>
                </a:solidFill>
                <a:effectLst/>
                <a:highlight>
                  <a:srgbClr val="FCFCFC"/>
                </a:highlight>
                <a:latin typeface="Noto Serif KR"/>
              </a:rPr>
              <a:t>URL</a:t>
            </a:r>
            <a:r>
              <a:rPr lang="ko-KR" altLang="en-US" b="1" i="0" dirty="0">
                <a:solidFill>
                  <a:srgbClr val="666666"/>
                </a:solidFill>
                <a:effectLst/>
                <a:highlight>
                  <a:srgbClr val="FCFCFC"/>
                </a:highlight>
                <a:latin typeface="Noto Serif KR"/>
              </a:rPr>
              <a:t>의 인텐트를 실행하는 데 쓰인다</a:t>
            </a:r>
            <a:r>
              <a:rPr lang="en-US" altLang="ko-KR" b="1" i="0" dirty="0">
                <a:solidFill>
                  <a:srgbClr val="666666"/>
                </a:solidFill>
                <a:effectLst/>
                <a:highlight>
                  <a:srgbClr val="FCFCFC"/>
                </a:highlight>
                <a:latin typeface="Noto Serif KR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highlight>
                  <a:srgbClr val="FCFCFC"/>
                </a:highlight>
                <a:latin typeface="Noto Serif KR"/>
              </a:rPr>
              <a:t> </a:t>
            </a: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API 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구현 시에는 </a:t>
            </a:r>
            <a:r>
              <a:rPr lang="ko-KR" altLang="en-US" b="1" i="0" dirty="0" err="1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웹뷰가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 처리하는 모든 </a:t>
            </a: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URL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에 </a:t>
            </a: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false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를 </a:t>
            </a:r>
            <a:r>
              <a:rPr lang="ko-KR" altLang="en-US" b="1" i="0" dirty="0" err="1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리턴해야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 한다</a:t>
            </a: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. 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하지만 인텐트를 실행하는 것만으로 제한되지는 않는다</a:t>
            </a: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.</a:t>
            </a:r>
            <a:r>
              <a:rPr lang="ko-KR" altLang="en-US" b="0" i="0" dirty="0">
                <a:solidFill>
                  <a:srgbClr val="666666"/>
                </a:solidFill>
                <a:effectLst/>
                <a:highlight>
                  <a:srgbClr val="FCFCFC"/>
                </a:highlight>
                <a:latin typeface="Noto Serif KR"/>
              </a:rPr>
              <a:t> 앞의 코드 샘플에서 시작 인텐트를 모든 커스텀 동작으로 바꿀 수 있다</a:t>
            </a:r>
            <a:br>
              <a:rPr lang="ko-KR" altLang="en-US" dirty="0"/>
            </a:b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shouldOverrideUrlLoading() 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안에서 </a:t>
            </a:r>
            <a:r>
              <a:rPr lang="en-US" altLang="ko-KR" b="1" i="0" dirty="0" err="1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loadUrl</a:t>
            </a: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(), reload() 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또는 이와 유사한 메서드를 호출하지 마라</a:t>
            </a: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. 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이로 인해 앱의 효율성이 떨어진다</a:t>
            </a: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. false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를 </a:t>
            </a:r>
            <a:r>
              <a:rPr lang="ko-KR" altLang="en-US" b="1" i="0" dirty="0" err="1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리턴해서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 </a:t>
            </a:r>
            <a:r>
              <a:rPr lang="ko-KR" altLang="en-US" b="1" i="0" dirty="0" err="1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웹뷰가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 기본 구현으로 </a:t>
            </a:r>
            <a:r>
              <a:rPr lang="en-US" altLang="ko-KR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URL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을 계속 </a:t>
            </a:r>
            <a:r>
              <a:rPr lang="ko-KR" altLang="en-US" b="1" i="0" dirty="0" err="1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로드하게</a:t>
            </a:r>
            <a:r>
              <a:rPr lang="ko-KR" altLang="en-US" b="1" i="0" dirty="0">
                <a:solidFill>
                  <a:srgbClr val="EE2323"/>
                </a:solidFill>
                <a:effectLst/>
                <a:highlight>
                  <a:srgbClr val="FCFCFC"/>
                </a:highlight>
                <a:latin typeface="Noto Serif KR"/>
              </a:rPr>
              <a:t> 하는 게 더 효율적이다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7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68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56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86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8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57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1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666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47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8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ontent-providers-in-android-with-exampl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runch.co.kr/@mystoryg/84" TargetMode="External"/><Relationship Id="rId4" Type="http://schemas.openxmlformats.org/officeDocument/2006/relationships/hyperlink" Target="https://recipes4dev.tistory.com/17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Ch13 &amp; Ch14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E99E05-C723-BFC2-19FE-B91462AA7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3438"/>
          <a:stretch/>
        </p:blipFill>
        <p:spPr>
          <a:xfrm>
            <a:off x="311150" y="746498"/>
            <a:ext cx="2705100" cy="37593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FB1F51-ECF7-82A8-E6DA-AE61874C4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668" y="746497"/>
            <a:ext cx="3041033" cy="50129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B9463B6-6593-A0AB-CD04-2E8B5F744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869" y="746497"/>
            <a:ext cx="2801679" cy="27227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D77F74-71F9-A304-C195-496D21622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61"/>
          <a:stretch/>
        </p:blipFill>
        <p:spPr>
          <a:xfrm>
            <a:off x="3103821" y="746497"/>
            <a:ext cx="2801679" cy="2990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14827-8EF1-78CF-9EC1-C0E5B4C378BA}"/>
              </a:ext>
            </a:extLst>
          </p:cNvPr>
          <p:cNvSpPr txBox="1"/>
          <p:nvPr/>
        </p:nvSpPr>
        <p:spPr>
          <a:xfrm>
            <a:off x="427554" y="4776037"/>
            <a:ext cx="2405883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/>
              <a:t>초기 화면 설정</a:t>
            </a:r>
            <a:endParaRPr lang="en-US" altLang="ko-KR" sz="8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DD0914-1E54-1082-A2C7-3DF318E3279C}"/>
              </a:ext>
            </a:extLst>
          </p:cNvPr>
          <p:cNvCxnSpPr>
            <a:cxnSpLocks/>
          </p:cNvCxnSpPr>
          <p:nvPr/>
        </p:nvCxnSpPr>
        <p:spPr>
          <a:xfrm flipV="1">
            <a:off x="522710" y="4505829"/>
            <a:ext cx="0" cy="270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62527D-DC92-FB08-ACDC-CEB84B86A255}"/>
              </a:ext>
            </a:extLst>
          </p:cNvPr>
          <p:cNvSpPr/>
          <p:nvPr/>
        </p:nvSpPr>
        <p:spPr>
          <a:xfrm>
            <a:off x="427554" y="2935409"/>
            <a:ext cx="2405883" cy="15704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E809E-5A5B-DD49-B24A-292CE645BBB5}"/>
              </a:ext>
            </a:extLst>
          </p:cNvPr>
          <p:cNvSpPr txBox="1"/>
          <p:nvPr/>
        </p:nvSpPr>
        <p:spPr>
          <a:xfrm>
            <a:off x="9254338" y="3496538"/>
            <a:ext cx="2801679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화면 하단 </a:t>
            </a:r>
            <a:r>
              <a:rPr lang="en-US" altLang="ko-KR" sz="800" dirty="0"/>
              <a:t>1/5 </a:t>
            </a:r>
            <a:r>
              <a:rPr lang="ko-KR" altLang="en-US" sz="800" dirty="0"/>
              <a:t>위치의 왼쪽</a:t>
            </a:r>
            <a:r>
              <a:rPr lang="en-US" altLang="ko-KR" sz="800" dirty="0"/>
              <a:t>, </a:t>
            </a:r>
            <a:r>
              <a:rPr lang="ko-KR" altLang="en-US" sz="800" dirty="0"/>
              <a:t>오른쪽 부분을 터치하면</a:t>
            </a:r>
            <a:r>
              <a:rPr lang="en-US" altLang="ko-KR" sz="800" dirty="0"/>
              <a:t>, </a:t>
            </a:r>
            <a:r>
              <a:rPr lang="ko-KR" altLang="en-US" sz="800" dirty="0"/>
              <a:t>우주선이 왼쪽</a:t>
            </a:r>
            <a:r>
              <a:rPr lang="en-US" altLang="ko-KR" sz="800" dirty="0"/>
              <a:t>, </a:t>
            </a:r>
            <a:r>
              <a:rPr lang="ko-KR" altLang="en-US" sz="800" dirty="0"/>
              <a:t>오른쪽으로 이동</a:t>
            </a:r>
            <a:endParaRPr lang="en-US" altLang="ko-KR" sz="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4B3BE0B-389B-0533-18F6-BD87989CD6CD}"/>
              </a:ext>
            </a:extLst>
          </p:cNvPr>
          <p:cNvCxnSpPr>
            <a:cxnSpLocks/>
          </p:cNvCxnSpPr>
          <p:nvPr/>
        </p:nvCxnSpPr>
        <p:spPr>
          <a:xfrm flipV="1">
            <a:off x="9400746" y="3350795"/>
            <a:ext cx="0" cy="1457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5F3AE4-A2E8-C6DA-D3EB-A14B996C59C1}"/>
              </a:ext>
            </a:extLst>
          </p:cNvPr>
          <p:cNvSpPr/>
          <p:nvPr/>
        </p:nvSpPr>
        <p:spPr>
          <a:xfrm>
            <a:off x="9269495" y="971125"/>
            <a:ext cx="2673053" cy="23796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8456A9-94B5-4307-FBC8-4C03731E7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3086" y="4025962"/>
            <a:ext cx="1485105" cy="264093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4CFFD2-FD2A-79AE-B398-9CBD5A10370A}"/>
              </a:ext>
            </a:extLst>
          </p:cNvPr>
          <p:cNvSpPr/>
          <p:nvPr/>
        </p:nvSpPr>
        <p:spPr>
          <a:xfrm>
            <a:off x="9254338" y="6111503"/>
            <a:ext cx="729323" cy="4694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B2DD9D-9044-461A-467E-034B17EE4EE2}"/>
              </a:ext>
            </a:extLst>
          </p:cNvPr>
          <p:cNvSpPr/>
          <p:nvPr/>
        </p:nvSpPr>
        <p:spPr>
          <a:xfrm>
            <a:off x="9983661" y="6111503"/>
            <a:ext cx="744531" cy="4694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656AD-368D-6E0C-841D-848A66CDB97A}"/>
              </a:ext>
            </a:extLst>
          </p:cNvPr>
          <p:cNvSpPr txBox="1"/>
          <p:nvPr/>
        </p:nvSpPr>
        <p:spPr>
          <a:xfrm>
            <a:off x="9320145" y="6325629"/>
            <a:ext cx="736343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좌로 이동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837D1-C63E-4A6A-4970-9C64B4562159}"/>
              </a:ext>
            </a:extLst>
          </p:cNvPr>
          <p:cNvSpPr txBox="1"/>
          <p:nvPr/>
        </p:nvSpPr>
        <p:spPr>
          <a:xfrm>
            <a:off x="10065710" y="6325629"/>
            <a:ext cx="736343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우로 이동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FC048A-45A3-07DA-04CE-623E69E29D7C}"/>
              </a:ext>
            </a:extLst>
          </p:cNvPr>
          <p:cNvSpPr/>
          <p:nvPr/>
        </p:nvSpPr>
        <p:spPr>
          <a:xfrm>
            <a:off x="3397400" y="993577"/>
            <a:ext cx="1933425" cy="5621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2111DD-DEF4-AECB-424F-5B2B666AFD27}"/>
              </a:ext>
            </a:extLst>
          </p:cNvPr>
          <p:cNvSpPr/>
          <p:nvPr/>
        </p:nvSpPr>
        <p:spPr>
          <a:xfrm>
            <a:off x="3575050" y="1679455"/>
            <a:ext cx="1958975" cy="13844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02C5E6-B6E0-A71B-7EBF-1C2F13F7745E}"/>
              </a:ext>
            </a:extLst>
          </p:cNvPr>
          <p:cNvSpPr txBox="1"/>
          <p:nvPr/>
        </p:nvSpPr>
        <p:spPr>
          <a:xfrm>
            <a:off x="3548202" y="3763175"/>
            <a:ext cx="1985824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각 </a:t>
            </a:r>
            <a:r>
              <a:rPr lang="ko-KR" altLang="en-US" sz="800" dirty="0" err="1"/>
              <a:t>객체들끼리의</a:t>
            </a:r>
            <a:r>
              <a:rPr lang="ko-KR" altLang="en-US" sz="800" dirty="0"/>
              <a:t> 충돌 상태 확인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충돌 상황에 따른 처리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화면 전체 다시 그리기</a:t>
            </a:r>
            <a:endParaRPr lang="en-US" altLang="ko-KR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2BF50-3E4B-4C39-9237-8D71482E5DFD}"/>
              </a:ext>
            </a:extLst>
          </p:cNvPr>
          <p:cNvSpPr txBox="1"/>
          <p:nvPr/>
        </p:nvSpPr>
        <p:spPr>
          <a:xfrm>
            <a:off x="3338173" y="4505829"/>
            <a:ext cx="2195852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모든 객체를 이동</a:t>
            </a:r>
            <a:endParaRPr lang="en-US" altLang="ko-KR" sz="8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2C505A4-5510-6FE0-6A64-FD688CD1ABFC}"/>
              </a:ext>
            </a:extLst>
          </p:cNvPr>
          <p:cNvCxnSpPr>
            <a:cxnSpLocks/>
          </p:cNvCxnSpPr>
          <p:nvPr/>
        </p:nvCxnSpPr>
        <p:spPr>
          <a:xfrm flipV="1">
            <a:off x="5432258" y="3063875"/>
            <a:ext cx="0" cy="699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7066444-1B2D-808B-EA5F-6479DAFCD2CE}"/>
              </a:ext>
            </a:extLst>
          </p:cNvPr>
          <p:cNvCxnSpPr>
            <a:cxnSpLocks/>
          </p:cNvCxnSpPr>
          <p:nvPr/>
        </p:nvCxnSpPr>
        <p:spPr>
          <a:xfrm flipV="1">
            <a:off x="3455068" y="1555750"/>
            <a:ext cx="0" cy="29500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1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네트워크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Ch14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4138B4-9FEA-8294-D5C0-F598A388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908" y="1256352"/>
            <a:ext cx="3389141" cy="28965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74F062-D5D5-C500-9CA8-8132660D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715"/>
          <a:stretch/>
        </p:blipFill>
        <p:spPr>
          <a:xfrm>
            <a:off x="6662908" y="727428"/>
            <a:ext cx="3389141" cy="355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8635A3-9D70-6646-E1BC-877892CBC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000" y="730833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FF6A0-D6D1-3657-AE66-A2E715654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000" y="3701001"/>
            <a:ext cx="1620000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77092B-9FCA-C502-FDFC-6FD1002FBDE9}"/>
              </a:ext>
            </a:extLst>
          </p:cNvPr>
          <p:cNvSpPr txBox="1"/>
          <p:nvPr/>
        </p:nvSpPr>
        <p:spPr>
          <a:xfrm>
            <a:off x="5051426" y="893756"/>
            <a:ext cx="1435100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/>
              <a:t>네트워크 상태 확인 권한</a:t>
            </a:r>
            <a:endParaRPr lang="en-US" altLang="ko-KR" sz="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DF108F-76EA-6E99-B2A0-3795E7F9497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486525" y="1020362"/>
            <a:ext cx="364722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A9B58A-BC11-8013-531D-D58CB4FCB3F8}"/>
              </a:ext>
            </a:extLst>
          </p:cNvPr>
          <p:cNvSpPr/>
          <p:nvPr/>
        </p:nvSpPr>
        <p:spPr>
          <a:xfrm>
            <a:off x="6851247" y="957885"/>
            <a:ext cx="3200802" cy="1249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FC357-8EAF-6E14-3562-A279B1EBE88E}"/>
              </a:ext>
            </a:extLst>
          </p:cNvPr>
          <p:cNvSpPr txBox="1"/>
          <p:nvPr/>
        </p:nvSpPr>
        <p:spPr>
          <a:xfrm>
            <a:off x="5227808" y="2577087"/>
            <a:ext cx="1435100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네트워크 정보 획득</a:t>
            </a:r>
            <a:endParaRPr lang="en-US" altLang="ko-KR" sz="8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4C9EE2-CF22-4C99-0B6D-888A0E5AC24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6662908" y="2698267"/>
            <a:ext cx="728491" cy="54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142A0-7CDA-C6DF-71A5-B56CA39345E6}"/>
              </a:ext>
            </a:extLst>
          </p:cNvPr>
          <p:cNvSpPr/>
          <p:nvPr/>
        </p:nvSpPr>
        <p:spPr>
          <a:xfrm>
            <a:off x="7391399" y="2542209"/>
            <a:ext cx="2051051" cy="3121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BE18B6-B0CB-5BE6-A3F9-8D1AD50ACC0E}"/>
              </a:ext>
            </a:extLst>
          </p:cNvPr>
          <p:cNvSpPr/>
          <p:nvPr/>
        </p:nvSpPr>
        <p:spPr>
          <a:xfrm>
            <a:off x="7556123" y="2949402"/>
            <a:ext cx="2495926" cy="4867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DCC41DB-203A-A9B9-6D2B-8AF65551BB0D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>
            <a:off x="6662908" y="3192772"/>
            <a:ext cx="89321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E58B84-65CB-372F-0F39-1313B6C4F26B}"/>
              </a:ext>
            </a:extLst>
          </p:cNvPr>
          <p:cNvSpPr txBox="1"/>
          <p:nvPr/>
        </p:nvSpPr>
        <p:spPr>
          <a:xfrm>
            <a:off x="4651375" y="2973833"/>
            <a:ext cx="2011533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네트워크 종류가 </a:t>
            </a:r>
            <a:r>
              <a:rPr lang="en-US" altLang="ko-KR" sz="800" dirty="0" err="1"/>
              <a:t>Wifi</a:t>
            </a:r>
            <a:r>
              <a:rPr lang="en-US" altLang="ko-KR" sz="800" dirty="0"/>
              <a:t> </a:t>
            </a:r>
            <a:r>
              <a:rPr lang="ko-KR" altLang="en-US" sz="800" dirty="0"/>
              <a:t>또는 모바일일 때</a:t>
            </a:r>
            <a:r>
              <a:rPr lang="en-US" altLang="ko-KR" sz="800" dirty="0"/>
              <a:t>, </a:t>
            </a:r>
            <a:r>
              <a:rPr lang="ko-KR" altLang="en-US" sz="800" dirty="0"/>
              <a:t>네트워크의 정보를 출력</a:t>
            </a:r>
            <a:endParaRPr lang="en-US" altLang="ko-KR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05E381-F2F9-5CE1-872A-8C3D28905F32}"/>
              </a:ext>
            </a:extLst>
          </p:cNvPr>
          <p:cNvSpPr txBox="1"/>
          <p:nvPr/>
        </p:nvSpPr>
        <p:spPr>
          <a:xfrm>
            <a:off x="266700" y="804494"/>
            <a:ext cx="403225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ConnectivityManager Class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네트워크 연결 상태를 감시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네트워크 연결 상태가 변경되면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방송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네트워크 연결이 끊기면 다른 네트워크로 연결 시도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getNetworkInfo( ) method</a:t>
            </a:r>
            <a:r>
              <a:rPr lang="ko-KR" altLang="en-US" sz="1000" dirty="0"/>
              <a:t>를 통해 현재 사용 가능한 네트워크의 정보를 확인할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70733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Download WebPage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Ch14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8635A3-9D70-6646-E1BC-877892CB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730833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FF6A0-D6D1-3657-AE66-A2E715654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37010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8BCC69-3CBD-A975-CCA1-6536082C0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547" y="730833"/>
            <a:ext cx="3586809" cy="493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53A4F1-A0C8-8313-85A0-410E51146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092" y="2665570"/>
            <a:ext cx="3857659" cy="39154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A9E84E-DBB2-985D-6EBF-77BF109E2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547" y="2665570"/>
            <a:ext cx="4487406" cy="3915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A0ED58-8123-59B9-8A6B-2104375467BA}"/>
              </a:ext>
            </a:extLst>
          </p:cNvPr>
          <p:cNvSpPr txBox="1"/>
          <p:nvPr/>
        </p:nvSpPr>
        <p:spPr>
          <a:xfrm>
            <a:off x="266700" y="804494"/>
            <a:ext cx="4654550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WebPage </a:t>
            </a:r>
            <a:r>
              <a:rPr lang="ko-KR" altLang="en-US" sz="1000" b="1" dirty="0"/>
              <a:t>다운로드 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주의사항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3.0</a:t>
            </a:r>
            <a:r>
              <a:rPr lang="ko-KR" altLang="en-US" sz="1000" dirty="0"/>
              <a:t>버전부터 메인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에서 직접 파일을 다운로드하면 </a:t>
            </a:r>
            <a:r>
              <a:rPr lang="en-US" altLang="ko-KR" sz="1000" dirty="0"/>
              <a:t>NetworkOnMainThreadException </a:t>
            </a:r>
            <a:r>
              <a:rPr lang="ko-KR" altLang="en-US" sz="1000" dirty="0"/>
              <a:t>예외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네트워크에서의 다운로드와 같이 시간이 많이 걸리는 작업은 메인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아닌 별도의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를 생성하여 다운로드를 받아야 함</a:t>
            </a:r>
            <a:endParaRPr lang="en-US" altLang="ko-KR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AC0DF5-9C3D-7E52-125F-FC9C72C14FDB}"/>
              </a:ext>
            </a:extLst>
          </p:cNvPr>
          <p:cNvSpPr/>
          <p:nvPr/>
        </p:nvSpPr>
        <p:spPr>
          <a:xfrm>
            <a:off x="5914788" y="4630120"/>
            <a:ext cx="3153011" cy="6975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3CD9A-85EA-5BC4-E32F-CA3A6251144F}"/>
              </a:ext>
            </a:extLst>
          </p:cNvPr>
          <p:cNvSpPr txBox="1"/>
          <p:nvPr/>
        </p:nvSpPr>
        <p:spPr>
          <a:xfrm>
            <a:off x="5403547" y="2167339"/>
            <a:ext cx="2904748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“https://www.google.com/” URL</a:t>
            </a:r>
            <a:r>
              <a:rPr lang="ko-KR" altLang="en-US" sz="800" dirty="0"/>
              <a:t>을 입력 받아 다운로드하고 다운로드한 정보를 </a:t>
            </a:r>
            <a:r>
              <a:rPr lang="en-US" altLang="ko-KR" sz="800" dirty="0"/>
              <a:t>String</a:t>
            </a:r>
            <a:r>
              <a:rPr lang="ko-KR" altLang="en-US" sz="800" dirty="0"/>
              <a:t>으로 변환하여 표기</a:t>
            </a:r>
            <a:endParaRPr lang="en-US" altLang="ko-KR" sz="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77CA85-D3FF-03F8-E889-E7E8B60E4B9F}"/>
              </a:ext>
            </a:extLst>
          </p:cNvPr>
          <p:cNvSpPr/>
          <p:nvPr/>
        </p:nvSpPr>
        <p:spPr>
          <a:xfrm>
            <a:off x="1768240" y="4120815"/>
            <a:ext cx="2881966" cy="19608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57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Web App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Ch14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8635A3-9D70-6646-E1BC-877892CB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730833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FF6A0-D6D1-3657-AE66-A2E715654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3701001"/>
            <a:ext cx="1620000" cy="28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9A68CA-91CF-12E8-861E-8EBAD3978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260" y="3304113"/>
            <a:ext cx="2689617" cy="34153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908FE6-7F88-1C0A-24C2-CD3132E96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348" y="784189"/>
            <a:ext cx="3050340" cy="3517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D2164A-3B81-51BB-13B2-8BC7DD871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348" y="1225966"/>
            <a:ext cx="3050340" cy="3311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742312-19A5-FA0D-3D43-D9E04165FD6F}"/>
              </a:ext>
            </a:extLst>
          </p:cNvPr>
          <p:cNvSpPr txBox="1"/>
          <p:nvPr/>
        </p:nvSpPr>
        <p:spPr>
          <a:xfrm>
            <a:off x="136692" y="2655738"/>
            <a:ext cx="3940007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WebView</a:t>
            </a:r>
            <a:r>
              <a:rPr lang="ko-KR" altLang="en-US" sz="1000" b="1" dirty="0"/>
              <a:t>의 한계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WebView</a:t>
            </a:r>
            <a:r>
              <a:rPr lang="ko-KR" altLang="en-US" sz="1000" dirty="0"/>
              <a:t>는 완전한 </a:t>
            </a:r>
            <a:r>
              <a:rPr lang="en-US" altLang="ko-KR" sz="1000" dirty="0"/>
              <a:t>Web</a:t>
            </a:r>
            <a:r>
              <a:rPr lang="ko-KR" altLang="en-US" sz="1000" dirty="0"/>
              <a:t> </a:t>
            </a:r>
            <a:r>
              <a:rPr lang="en-US" altLang="ko-KR" sz="1000" dirty="0"/>
              <a:t>Browser</a:t>
            </a:r>
            <a:r>
              <a:rPr lang="ko-KR" altLang="en-US" sz="1000" dirty="0"/>
              <a:t>이 아니므로 웹페이지 오류가 발생하더라도 무시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따라서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화면에 표시하는 용도로만 사용하여야 함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상호작용을 제공하는 웹페이지를 사용할 경우에는 인텐트를</a:t>
            </a:r>
            <a:br>
              <a:rPr lang="en-US" altLang="ko-KR" sz="1000" dirty="0"/>
            </a:br>
            <a:r>
              <a:rPr lang="ko-KR" altLang="en-US" sz="1000" dirty="0"/>
              <a:t>사용하여 웹 브라우저 </a:t>
            </a:r>
            <a:r>
              <a:rPr lang="en-US" altLang="ko-KR" sz="1000" dirty="0"/>
              <a:t>app</a:t>
            </a:r>
            <a:r>
              <a:rPr lang="ko-KR" altLang="en-US" sz="1000" dirty="0"/>
              <a:t>을 실행시키는 것이 바람직함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5F2D1-90E6-ED02-CD85-92DCEA21357A}"/>
              </a:ext>
            </a:extLst>
          </p:cNvPr>
          <p:cNvSpPr txBox="1"/>
          <p:nvPr/>
        </p:nvSpPr>
        <p:spPr>
          <a:xfrm>
            <a:off x="136694" y="640665"/>
            <a:ext cx="6441906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Web App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HTML5</a:t>
            </a:r>
            <a:r>
              <a:rPr lang="ko-KR" altLang="en-US" sz="1000" dirty="0"/>
              <a:t>와 같은 </a:t>
            </a:r>
            <a:r>
              <a:rPr lang="en-US" altLang="ko-KR" sz="1000" dirty="0"/>
              <a:t>Web</a:t>
            </a:r>
            <a:r>
              <a:rPr lang="ko-KR" altLang="en-US" sz="1000" dirty="0"/>
              <a:t> 표준을 사용하여 개발하고 사용자는 </a:t>
            </a:r>
            <a:r>
              <a:rPr lang="en-US" altLang="ko-KR" sz="1000" dirty="0"/>
              <a:t>Web Browser</a:t>
            </a:r>
            <a:r>
              <a:rPr lang="ko-KR" altLang="en-US" sz="1000" dirty="0"/>
              <a:t>를 통해 접근하도록 하는 개발 방식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WebView</a:t>
            </a:r>
            <a:r>
              <a:rPr lang="ko-KR" altLang="en-US" sz="1000" b="1" dirty="0"/>
              <a:t>를 이용한 </a:t>
            </a:r>
            <a:r>
              <a:rPr lang="en-US" altLang="ko-KR" sz="1000" b="1" dirty="0"/>
              <a:t>App </a:t>
            </a:r>
            <a:r>
              <a:rPr lang="ko-KR" altLang="en-US" sz="1000" b="1" dirty="0"/>
              <a:t>개발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WebPage</a:t>
            </a:r>
            <a:r>
              <a:rPr lang="ko-KR" altLang="en-US" sz="1000" dirty="0"/>
              <a:t>를 </a:t>
            </a:r>
            <a:r>
              <a:rPr lang="en-US" altLang="ko-KR" sz="1000" dirty="0"/>
              <a:t>native app</a:t>
            </a:r>
            <a:r>
              <a:rPr lang="ko-KR" altLang="en-US" sz="1000" dirty="0"/>
              <a:t>안에 내장한다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구글 스토어에 업로드 또는 장치 하드웨어에서의 직접 접근 모두 가능하여 오프라인 작업이 가능한</a:t>
            </a:r>
            <a:br>
              <a:rPr lang="en-US" altLang="ko-KR" sz="1000" dirty="0"/>
            </a:br>
            <a:r>
              <a:rPr lang="en-US" altLang="ko-KR" sz="1000" dirty="0"/>
              <a:t>native app</a:t>
            </a:r>
            <a:r>
              <a:rPr lang="ko-KR" altLang="en-US" sz="1000" dirty="0"/>
              <a:t>의 장점을 가짐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WebView</a:t>
            </a:r>
            <a:r>
              <a:rPr lang="ko-KR" altLang="en-US" sz="1000" dirty="0"/>
              <a:t>의 성능에 의존적이어서 속도가 느려질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메모리 제한도 있을 수 있음</a:t>
            </a:r>
            <a:endParaRPr lang="en-US" altLang="ko-KR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90E800-B12D-9375-5303-CBC738FC08EB}"/>
              </a:ext>
            </a:extLst>
          </p:cNvPr>
          <p:cNvSpPr/>
          <p:nvPr/>
        </p:nvSpPr>
        <p:spPr>
          <a:xfrm>
            <a:off x="7195722" y="2655738"/>
            <a:ext cx="2500728" cy="7732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B939D8-49FA-CE97-AB5E-57F14BB38A73}"/>
              </a:ext>
            </a:extLst>
          </p:cNvPr>
          <p:cNvCxnSpPr>
            <a:cxnSpLocks/>
          </p:cNvCxnSpPr>
          <p:nvPr/>
        </p:nvCxnSpPr>
        <p:spPr>
          <a:xfrm flipH="1">
            <a:off x="7369540" y="2427973"/>
            <a:ext cx="17506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8B984C-988D-6C74-B897-087BB0D2F59F}"/>
              </a:ext>
            </a:extLst>
          </p:cNvPr>
          <p:cNvSpPr/>
          <p:nvPr/>
        </p:nvSpPr>
        <p:spPr>
          <a:xfrm>
            <a:off x="7195722" y="3520612"/>
            <a:ext cx="2881966" cy="8989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55A8E-C446-D122-CC89-EE508F4900E0}"/>
              </a:ext>
            </a:extLst>
          </p:cNvPr>
          <p:cNvSpPr txBox="1"/>
          <p:nvPr/>
        </p:nvSpPr>
        <p:spPr>
          <a:xfrm>
            <a:off x="7184330" y="4703124"/>
            <a:ext cx="300666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새 </a:t>
            </a:r>
            <a:r>
              <a:rPr lang="en-US" altLang="ko-KR" sz="800" dirty="0"/>
              <a:t>Page</a:t>
            </a:r>
            <a:r>
              <a:rPr lang="ko-KR" altLang="en-US" sz="800" dirty="0"/>
              <a:t>가 열릴 때 호출됨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사용자가 </a:t>
            </a:r>
            <a:r>
              <a:rPr lang="en-US" altLang="ko-KR" sz="800" dirty="0"/>
              <a:t>WebView </a:t>
            </a:r>
            <a:r>
              <a:rPr lang="ko-KR" altLang="en-US" sz="800" dirty="0"/>
              <a:t>안에서 대화형으로 리소스를 요청하는 경우</a:t>
            </a:r>
            <a:r>
              <a:rPr lang="en-US" altLang="ko-KR" sz="800" dirty="0"/>
              <a:t>, shouldOverrideUrlLoading( ) method</a:t>
            </a:r>
            <a:r>
              <a:rPr lang="ko-KR" altLang="en-US" sz="800" dirty="0"/>
              <a:t>가 호출된다</a:t>
            </a:r>
            <a:r>
              <a:rPr lang="en-US" altLang="ko-KR" sz="800" dirty="0"/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582F74-3FB2-39E7-C518-9BC31DB2FC78}"/>
              </a:ext>
            </a:extLst>
          </p:cNvPr>
          <p:cNvCxnSpPr>
            <a:cxnSpLocks/>
          </p:cNvCxnSpPr>
          <p:nvPr/>
        </p:nvCxnSpPr>
        <p:spPr>
          <a:xfrm flipV="1">
            <a:off x="7369540" y="4419600"/>
            <a:ext cx="0" cy="283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1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Web App (</a:t>
            </a:r>
            <a:r>
              <a:rPr lang="ko-KR" altLang="en-US" sz="1500" dirty="0"/>
              <a:t>날씨 정보 불러오기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Ch14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8635A3-9D70-6646-E1BC-877892CB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730833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FF6A0-D6D1-3657-AE66-A2E715654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1000" y="3701001"/>
            <a:ext cx="16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908FE6-7F88-1C0A-24C2-CD3132E96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602" y="729242"/>
            <a:ext cx="2864595" cy="3303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AF155B-571B-FC64-D804-D53F02EE7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022" y="730833"/>
            <a:ext cx="3606328" cy="43674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462E22-CB5F-C1DD-4FF8-0C420420E6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491"/>
          <a:stretch/>
        </p:blipFill>
        <p:spPr>
          <a:xfrm>
            <a:off x="3348602" y="1438847"/>
            <a:ext cx="2864595" cy="20376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FAEBBBD-1041-E3C5-9D36-34E4C6763839}"/>
              </a:ext>
            </a:extLst>
          </p:cNvPr>
          <p:cNvSpPr/>
          <p:nvPr/>
        </p:nvSpPr>
        <p:spPr>
          <a:xfrm>
            <a:off x="7061384" y="2123112"/>
            <a:ext cx="2881966" cy="8989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5DDC1A-EAD1-B766-45B2-A93170EA722C}"/>
              </a:ext>
            </a:extLst>
          </p:cNvPr>
          <p:cNvSpPr/>
          <p:nvPr/>
        </p:nvSpPr>
        <p:spPr>
          <a:xfrm>
            <a:off x="6750234" y="3910637"/>
            <a:ext cx="2450916" cy="6010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3145BF-7B2F-5CB4-0615-D9FE050ECC3C}"/>
              </a:ext>
            </a:extLst>
          </p:cNvPr>
          <p:cNvSpPr/>
          <p:nvPr/>
        </p:nvSpPr>
        <p:spPr>
          <a:xfrm>
            <a:off x="3471863" y="1637251"/>
            <a:ext cx="1912937" cy="1121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DC679-D13B-D210-94A5-6D73FED975EA}"/>
              </a:ext>
            </a:extLst>
          </p:cNvPr>
          <p:cNvSpPr txBox="1"/>
          <p:nvPr/>
        </p:nvSpPr>
        <p:spPr>
          <a:xfrm>
            <a:off x="1062269" y="1566732"/>
            <a:ext cx="2285769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DOM </a:t>
            </a:r>
            <a:r>
              <a:rPr lang="ko-KR" altLang="en-US" sz="800" dirty="0"/>
              <a:t>트리에서 특정한 노드 찾기</a:t>
            </a:r>
            <a:endParaRPr lang="en-US" altLang="ko-KR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09C3C1-6DDF-CD87-09BA-8D0D71F47533}"/>
              </a:ext>
            </a:extLst>
          </p:cNvPr>
          <p:cNvSpPr txBox="1"/>
          <p:nvPr/>
        </p:nvSpPr>
        <p:spPr>
          <a:xfrm>
            <a:off x="6750235" y="5080335"/>
            <a:ext cx="1948598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URL</a:t>
            </a:r>
            <a:r>
              <a:rPr lang="ko-KR" altLang="en-US" sz="800" dirty="0"/>
              <a:t>을 통해 읽은 파일을 </a:t>
            </a:r>
            <a:r>
              <a:rPr lang="en-US" altLang="ko-KR" sz="800" dirty="0"/>
              <a:t>parsing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93D2575-8AC1-1D4A-C1A7-D93062C6C1A9}"/>
              </a:ext>
            </a:extLst>
          </p:cNvPr>
          <p:cNvCxnSpPr>
            <a:cxnSpLocks/>
          </p:cNvCxnSpPr>
          <p:nvPr/>
        </p:nvCxnSpPr>
        <p:spPr>
          <a:xfrm flipV="1">
            <a:off x="6935444" y="4511675"/>
            <a:ext cx="0" cy="5686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B5B25-F17E-0011-AD42-BBB454761063}"/>
              </a:ext>
            </a:extLst>
          </p:cNvPr>
          <p:cNvSpPr txBox="1"/>
          <p:nvPr/>
        </p:nvSpPr>
        <p:spPr>
          <a:xfrm>
            <a:off x="0" y="6646332"/>
            <a:ext cx="2848824" cy="2130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DOM (Document Object Model): HTML</a:t>
            </a:r>
            <a:r>
              <a:rPr lang="ko-KR" altLang="en-US" sz="600" dirty="0"/>
              <a:t>을 태그 트리 구조로 표현한 모델</a:t>
            </a:r>
            <a:endParaRPr lang="en-US" altLang="ko-KR" sz="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858B1E-4D23-484C-E1A5-28B0E6A74A02}"/>
              </a:ext>
            </a:extLst>
          </p:cNvPr>
          <p:cNvSpPr/>
          <p:nvPr/>
        </p:nvSpPr>
        <p:spPr>
          <a:xfrm>
            <a:off x="3624263" y="2310351"/>
            <a:ext cx="2588934" cy="4042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7BAABC-137A-2705-EF4E-FDDEF1C4E165}"/>
              </a:ext>
            </a:extLst>
          </p:cNvPr>
          <p:cNvSpPr/>
          <p:nvPr/>
        </p:nvSpPr>
        <p:spPr>
          <a:xfrm>
            <a:off x="3624263" y="2804088"/>
            <a:ext cx="2588934" cy="4042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555BDC4-10D3-09F6-8606-5EA271264F91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>
            <a:off x="3348038" y="1693338"/>
            <a:ext cx="123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3955F5-2941-4FAB-1682-6869F4611B44}"/>
              </a:ext>
            </a:extLst>
          </p:cNvPr>
          <p:cNvSpPr txBox="1"/>
          <p:nvPr/>
        </p:nvSpPr>
        <p:spPr>
          <a:xfrm>
            <a:off x="873125" y="2310351"/>
            <a:ext cx="2474913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“temp” </a:t>
            </a:r>
            <a:r>
              <a:rPr lang="ko-KR" altLang="en-US" sz="800" dirty="0"/>
              <a:t>태그를 가진 노드에서 온도 정보 획득</a:t>
            </a:r>
            <a:endParaRPr lang="en-US" altLang="ko-KR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E071CB-3A01-4749-0DCA-D4DFB6092C4C}"/>
              </a:ext>
            </a:extLst>
          </p:cNvPr>
          <p:cNvSpPr txBox="1"/>
          <p:nvPr/>
        </p:nvSpPr>
        <p:spPr>
          <a:xfrm>
            <a:off x="873125" y="2816229"/>
            <a:ext cx="2474913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“</a:t>
            </a:r>
            <a:r>
              <a:rPr lang="en-US" altLang="ko-KR" sz="800" dirty="0" err="1"/>
              <a:t>wfKor</a:t>
            </a:r>
            <a:r>
              <a:rPr lang="en-US" altLang="ko-KR" sz="800" dirty="0"/>
              <a:t>” </a:t>
            </a:r>
            <a:r>
              <a:rPr lang="ko-KR" altLang="en-US" sz="800" dirty="0"/>
              <a:t>태그를 가진 노드에서 날씨 정보 획득</a:t>
            </a:r>
            <a:endParaRPr lang="en-US" altLang="ko-KR" sz="8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CCD709-9705-B3CD-DD59-4C32EE177C51}"/>
              </a:ext>
            </a:extLst>
          </p:cNvPr>
          <p:cNvCxnSpPr>
            <a:cxnSpLocks/>
          </p:cNvCxnSpPr>
          <p:nvPr/>
        </p:nvCxnSpPr>
        <p:spPr>
          <a:xfrm>
            <a:off x="3348038" y="2414857"/>
            <a:ext cx="276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D6A3802-7DE5-9D1D-354B-B77F9790E893}"/>
              </a:ext>
            </a:extLst>
          </p:cNvPr>
          <p:cNvCxnSpPr>
            <a:cxnSpLocks/>
          </p:cNvCxnSpPr>
          <p:nvPr/>
        </p:nvCxnSpPr>
        <p:spPr>
          <a:xfrm>
            <a:off x="3348038" y="2907690"/>
            <a:ext cx="276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85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 &amp; 14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306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https://www.geeksforgeeks.org/content-providers-in-android-with-example/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https://recipes4dev.tistory.com/170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5"/>
              </a:rPr>
              <a:t>https://brunch.co.kr/@mystoryg/84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Content Provider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932A7B5-18F7-708B-79BB-DF10315F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022520"/>
            <a:ext cx="2299703" cy="2563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A7DF4-1AA4-F25B-F6A8-F3B7DBA75900}"/>
              </a:ext>
            </a:extLst>
          </p:cNvPr>
          <p:cNvSpPr txBox="1"/>
          <p:nvPr/>
        </p:nvSpPr>
        <p:spPr>
          <a:xfrm>
            <a:off x="311150" y="769309"/>
            <a:ext cx="94749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Manifest.xml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6BCE04-87A3-0353-263B-90A84BE64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006" y="1022520"/>
            <a:ext cx="3130076" cy="3910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7B55E5-0C32-13A1-F127-36CDE6F46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942" y="1022519"/>
            <a:ext cx="2954190" cy="4790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B9813A-E14B-27A4-2F63-80FFB8517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044" y="1022520"/>
            <a:ext cx="3309956" cy="26936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E0CECE-B319-444F-F253-105107D795B7}"/>
              </a:ext>
            </a:extLst>
          </p:cNvPr>
          <p:cNvSpPr txBox="1"/>
          <p:nvPr/>
        </p:nvSpPr>
        <p:spPr>
          <a:xfrm>
            <a:off x="2677006" y="769309"/>
            <a:ext cx="15220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MyContentProvider.java</a:t>
            </a:r>
          </a:p>
        </p:txBody>
      </p:sp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Content Provider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932A7B5-18F7-708B-79BB-DF10315FA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022520"/>
            <a:ext cx="2299703" cy="2563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A7DF4-1AA4-F25B-F6A8-F3B7DBA75900}"/>
              </a:ext>
            </a:extLst>
          </p:cNvPr>
          <p:cNvSpPr txBox="1"/>
          <p:nvPr/>
        </p:nvSpPr>
        <p:spPr>
          <a:xfrm>
            <a:off x="311150" y="769309"/>
            <a:ext cx="94749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Manifest.xml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E16A8D-6251-07F6-3944-7D99DC568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829" y="1092590"/>
            <a:ext cx="4762681" cy="46728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C52ABFE-61EE-5D77-3A70-0595F7C2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839" y="1092590"/>
            <a:ext cx="1417500" cy="252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EE6288-6C29-C692-5EED-0137AEB8C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4839" y="4064515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CBCEA2-7E29-9EB3-2B5A-88089494D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480" y="1092590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Content Provider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Ch11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C52ABFE-61EE-5D77-3A70-0595F7C2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839" y="1092590"/>
            <a:ext cx="1417500" cy="252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EE6288-6C29-C692-5EED-0137AEB8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839" y="4064515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CBCEA2-7E29-9EB3-2B5A-88089494D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480" y="1092590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46F9C1-9210-3ADD-FBC3-A595E2C8F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687" y="1092590"/>
            <a:ext cx="5305934" cy="37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7FDD4F-92D0-2934-A3DC-DCA8182A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364" y="1078511"/>
            <a:ext cx="2971732" cy="5007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8002C-B159-5D3D-2E6F-9968C24DEB95}"/>
              </a:ext>
            </a:extLst>
          </p:cNvPr>
          <p:cNvSpPr txBox="1"/>
          <p:nvPr/>
        </p:nvSpPr>
        <p:spPr>
          <a:xfrm>
            <a:off x="8190251" y="2240424"/>
            <a:ext cx="2130048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Thread</a:t>
            </a:r>
            <a:r>
              <a:rPr lang="ko-KR" altLang="en-US" sz="800" b="1" dirty="0"/>
              <a:t> 생성 및 동작 정의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1</a:t>
            </a:r>
            <a:r>
              <a:rPr lang="ko-KR" altLang="en-US" sz="800" dirty="0"/>
              <a:t>초 주기로 </a:t>
            </a:r>
            <a:r>
              <a:rPr lang="en-US" altLang="ko-KR" sz="800" dirty="0"/>
              <a:t>20</a:t>
            </a:r>
            <a:r>
              <a:rPr lang="ko-KR" altLang="en-US" sz="800" dirty="0"/>
              <a:t>회 로그 작성</a:t>
            </a:r>
            <a:endParaRPr lang="en-US" altLang="ko-KR" sz="8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842BD1-0350-8D25-EE45-CBDB71BDEF98}"/>
              </a:ext>
            </a:extLst>
          </p:cNvPr>
          <p:cNvCxnSpPr>
            <a:cxnSpLocks/>
            <a:stCxn id="6" idx="1"/>
            <a:endCxn id="12" idx="0"/>
          </p:cNvCxnSpPr>
          <p:nvPr/>
        </p:nvCxnSpPr>
        <p:spPr>
          <a:xfrm flipH="1">
            <a:off x="6801684" y="2459363"/>
            <a:ext cx="1388567" cy="4073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C5683A-7638-91CA-F7E5-083589FEB9D8}"/>
              </a:ext>
            </a:extLst>
          </p:cNvPr>
          <p:cNvSpPr/>
          <p:nvPr/>
        </p:nvSpPr>
        <p:spPr>
          <a:xfrm>
            <a:off x="5516272" y="2866729"/>
            <a:ext cx="2570824" cy="19519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990EC2-DD70-A4F9-F8D6-1FC7FDA4795B}"/>
              </a:ext>
            </a:extLst>
          </p:cNvPr>
          <p:cNvGrpSpPr/>
          <p:nvPr/>
        </p:nvGrpSpPr>
        <p:grpSpPr>
          <a:xfrm>
            <a:off x="8190251" y="2849929"/>
            <a:ext cx="3890587" cy="1959387"/>
            <a:chOff x="8190251" y="2797546"/>
            <a:chExt cx="3890587" cy="19593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E85C26-0182-B2FE-6D79-BC3AD2534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784"/>
            <a:stretch/>
          </p:blipFill>
          <p:spPr>
            <a:xfrm>
              <a:off x="8190251" y="3295125"/>
              <a:ext cx="3890587" cy="146180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066AC1-E8E3-798C-A86F-01DFF32E5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232"/>
            <a:stretch/>
          </p:blipFill>
          <p:spPr>
            <a:xfrm>
              <a:off x="8190251" y="2797546"/>
              <a:ext cx="3890587" cy="4028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06AE013-0BDF-6DC2-3BD6-6228E8442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079" b="65139"/>
            <a:stretch/>
          </p:blipFill>
          <p:spPr>
            <a:xfrm>
              <a:off x="8190251" y="3200400"/>
              <a:ext cx="3890587" cy="96627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E4A7EE-F764-4499-ED0E-4821FCD08189}"/>
              </a:ext>
            </a:extLst>
          </p:cNvPr>
          <p:cNvSpPr/>
          <p:nvPr/>
        </p:nvSpPr>
        <p:spPr>
          <a:xfrm>
            <a:off x="11760868" y="2849929"/>
            <a:ext cx="319970" cy="19658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787961-FE12-96E4-82FA-12E440DA7460}"/>
              </a:ext>
            </a:extLst>
          </p:cNvPr>
          <p:cNvSpPr/>
          <p:nvPr/>
        </p:nvSpPr>
        <p:spPr>
          <a:xfrm>
            <a:off x="9444027" y="2849929"/>
            <a:ext cx="319970" cy="19658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ACAEFBA-29FF-08B6-5549-2D6FE0757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65" y="1770327"/>
            <a:ext cx="4680884" cy="23504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EAE386-2008-4412-3A3A-036C99361D97}"/>
              </a:ext>
            </a:extLst>
          </p:cNvPr>
          <p:cNvSpPr txBox="1"/>
          <p:nvPr/>
        </p:nvSpPr>
        <p:spPr>
          <a:xfrm>
            <a:off x="243820" y="805066"/>
            <a:ext cx="427439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에서 </a:t>
            </a:r>
            <a:r>
              <a:rPr lang="en-US" altLang="ko-KR" sz="1000" dirty="0"/>
              <a:t>UI</a:t>
            </a:r>
            <a:r>
              <a:rPr lang="ko-KR" altLang="en-US" sz="1000" dirty="0"/>
              <a:t>의 업데이트는 </a:t>
            </a:r>
            <a:r>
              <a:rPr lang="en-US" altLang="ko-KR" sz="1000" dirty="0"/>
              <a:t>Main Thread</a:t>
            </a:r>
            <a:r>
              <a:rPr lang="ko-KR" altLang="en-US" sz="1000" dirty="0"/>
              <a:t>에서만 수행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작업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에서 </a:t>
            </a:r>
            <a:r>
              <a:rPr lang="en-US" altLang="ko-KR" sz="1000" dirty="0"/>
              <a:t>UI</a:t>
            </a:r>
            <a:r>
              <a:rPr lang="ko-KR" altLang="en-US" sz="1000" dirty="0"/>
              <a:t>를 처리할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동기화 문제가 발생할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52722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6" name="Screen_recording_20240610_073212">
            <a:hlinkClick r:id="" action="ppaction://media"/>
            <a:extLst>
              <a:ext uri="{FF2B5EF4-FFF2-40B4-BE49-F238E27FC236}">
                <a16:creationId xmlns:a16="http://schemas.microsoft.com/office/drawing/2014/main" id="{2A261D4A-8C45-ACCA-4040-89E312E1D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4361" y="771804"/>
            <a:ext cx="2946639" cy="52384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5BE810-A858-9F23-0F41-1F7B857DF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246" y="771804"/>
            <a:ext cx="3203567" cy="45167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8AF779-3CE8-8367-2698-C2C6454C2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6565" y="3409077"/>
            <a:ext cx="2262523" cy="8886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F12E55-E0A2-B578-41BB-D773BDE0D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565" y="4680366"/>
            <a:ext cx="2262523" cy="15587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B11BB-C9A3-6F9A-A87C-1FBDA3D6D9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565" y="773275"/>
            <a:ext cx="2262523" cy="2365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4D985-A31A-C1FF-730C-EE478F4BB337}"/>
              </a:ext>
            </a:extLst>
          </p:cNvPr>
          <p:cNvSpPr txBox="1"/>
          <p:nvPr/>
        </p:nvSpPr>
        <p:spPr>
          <a:xfrm>
            <a:off x="6410711" y="5398146"/>
            <a:ext cx="2130048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View.post</a:t>
            </a:r>
            <a:r>
              <a:rPr lang="en-US" altLang="ko-KR" sz="800" dirty="0"/>
              <a:t>(Runnable)</a:t>
            </a:r>
            <a:r>
              <a:rPr lang="ko-KR" altLang="en-US" sz="800" dirty="0"/>
              <a:t>을 사용하여 메인 스레드에서 동작하도록 스케줄링</a:t>
            </a:r>
            <a:endParaRPr lang="en-US" altLang="ko-KR" sz="8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AC112E-26FD-E6C5-7E54-7676D7E03F07}"/>
              </a:ext>
            </a:extLst>
          </p:cNvPr>
          <p:cNvCxnSpPr>
            <a:cxnSpLocks/>
          </p:cNvCxnSpPr>
          <p:nvPr/>
        </p:nvCxnSpPr>
        <p:spPr>
          <a:xfrm flipV="1">
            <a:off x="6509084" y="4694602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13B3F3-EB45-CA6A-DBE6-5B1DEC756553}"/>
              </a:ext>
            </a:extLst>
          </p:cNvPr>
          <p:cNvSpPr/>
          <p:nvPr/>
        </p:nvSpPr>
        <p:spPr>
          <a:xfrm>
            <a:off x="6346658" y="3868153"/>
            <a:ext cx="2258155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DD71D-D3D9-D2D7-5B6F-2B36A15EECB8}"/>
              </a:ext>
            </a:extLst>
          </p:cNvPr>
          <p:cNvSpPr txBox="1"/>
          <p:nvPr/>
        </p:nvSpPr>
        <p:spPr>
          <a:xfrm>
            <a:off x="243820" y="805066"/>
            <a:ext cx="2883871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Thread </a:t>
            </a:r>
            <a:r>
              <a:rPr lang="ko-KR" altLang="en-US" sz="1000" b="1" dirty="0"/>
              <a:t>사용 시 주의사항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작업 스레드에서 직접적으로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>
                <a:solidFill>
                  <a:srgbClr val="FF0000"/>
                </a:solidFill>
              </a:rPr>
              <a:t>UI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>
                <a:solidFill>
                  <a:srgbClr val="FF0000"/>
                </a:solidFill>
              </a:rPr>
              <a:t>Widget</a:t>
            </a:r>
            <a:r>
              <a:rPr lang="ko-KR" altLang="en-US" sz="1000" dirty="0">
                <a:solidFill>
                  <a:srgbClr val="FF0000"/>
                </a:solidFill>
              </a:rPr>
              <a:t>을 변경하면 안됨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977771-E735-E7DE-27D4-46F5283C1DDE}"/>
              </a:ext>
            </a:extLst>
          </p:cNvPr>
          <p:cNvSpPr txBox="1"/>
          <p:nvPr/>
        </p:nvSpPr>
        <p:spPr>
          <a:xfrm>
            <a:off x="2962967" y="3177715"/>
            <a:ext cx="2130048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Progress Bar</a:t>
            </a:r>
            <a:r>
              <a:rPr lang="ko-KR" altLang="en-US" sz="800" dirty="0"/>
              <a:t> 배경</a:t>
            </a:r>
            <a:endParaRPr lang="en-US" altLang="ko-KR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C15BE-32B1-10EB-E508-CAD94D764DE8}"/>
              </a:ext>
            </a:extLst>
          </p:cNvPr>
          <p:cNvSpPr txBox="1"/>
          <p:nvPr/>
        </p:nvSpPr>
        <p:spPr>
          <a:xfrm>
            <a:off x="2962967" y="4441391"/>
            <a:ext cx="2130048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Progress Bar</a:t>
            </a:r>
            <a:r>
              <a:rPr lang="ko-KR" altLang="en-US" sz="800" dirty="0"/>
              <a:t> 진행 중</a:t>
            </a:r>
            <a:endParaRPr lang="en-US" altLang="ko-KR" sz="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A89F17-0CB0-2885-4A43-C484EAFB5DF6}"/>
              </a:ext>
            </a:extLst>
          </p:cNvPr>
          <p:cNvSpPr/>
          <p:nvPr/>
        </p:nvSpPr>
        <p:spPr>
          <a:xfrm>
            <a:off x="5799220" y="2689059"/>
            <a:ext cx="2859067" cy="23581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6483528-21C9-4EB4-0B37-7A61E431729B}"/>
              </a:ext>
            </a:extLst>
          </p:cNvPr>
          <p:cNvCxnSpPr>
            <a:cxnSpLocks/>
          </p:cNvCxnSpPr>
          <p:nvPr/>
        </p:nvCxnSpPr>
        <p:spPr>
          <a:xfrm flipV="1">
            <a:off x="6045868" y="5047247"/>
            <a:ext cx="0" cy="10347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A769600-B20B-96DB-C598-EC972B2A4861}"/>
              </a:ext>
            </a:extLst>
          </p:cNvPr>
          <p:cNvSpPr txBox="1"/>
          <p:nvPr/>
        </p:nvSpPr>
        <p:spPr>
          <a:xfrm>
            <a:off x="5938005" y="6081963"/>
            <a:ext cx="2859066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작업 </a:t>
            </a:r>
            <a:r>
              <a:rPr lang="en-US" altLang="ko-KR" sz="800" b="1" dirty="0"/>
              <a:t>Thread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UI</a:t>
            </a:r>
            <a:r>
              <a:rPr lang="ko-KR" altLang="en-US" sz="800" dirty="0"/>
              <a:t>를 직접적으로 변경할 수 없어 </a:t>
            </a:r>
            <a:r>
              <a:rPr lang="en-US" altLang="ko-KR" sz="800" dirty="0"/>
              <a:t>post method</a:t>
            </a:r>
            <a:r>
              <a:rPr lang="ko-KR" altLang="en-US" sz="800" dirty="0"/>
              <a:t>를 사용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71875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스레드 </a:t>
            </a:r>
            <a:r>
              <a:rPr lang="en-US" altLang="ko-KR" sz="1500" dirty="0"/>
              <a:t>(Thread)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9" name="Screen_recording_20240610_075036">
            <a:hlinkClick r:id="" action="ppaction://media"/>
            <a:extLst>
              <a:ext uri="{FF2B5EF4-FFF2-40B4-BE49-F238E27FC236}">
                <a16:creationId xmlns:a16="http://schemas.microsoft.com/office/drawing/2014/main" id="{F67F7155-E6DB-5869-C946-0EF15917A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14457" y="746498"/>
            <a:ext cx="2596543" cy="46160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E98778-C490-6F95-3754-7828DF18C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542" y="866569"/>
            <a:ext cx="3181736" cy="27483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C2DD88-4DCC-B234-5114-5ECBED44E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8604" y="866568"/>
            <a:ext cx="2740070" cy="58812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C1FA8C-F60E-DDC2-FE78-A97C04B96AE5}"/>
              </a:ext>
            </a:extLst>
          </p:cNvPr>
          <p:cNvSpPr txBox="1"/>
          <p:nvPr/>
        </p:nvSpPr>
        <p:spPr>
          <a:xfrm>
            <a:off x="3807994" y="3748983"/>
            <a:ext cx="1849651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이미지 다운로드 팝업 생성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이미지를 다운로드 받는 도중에 나타나는 팝업 설정</a:t>
            </a:r>
            <a:endParaRPr lang="en-US" altLang="ko-KR" sz="8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4710C8-8E2C-D67B-6DC3-81517C98717A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 flipV="1">
            <a:off x="5657645" y="4060255"/>
            <a:ext cx="496508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C7A94-3F86-A42B-D840-4864B58A6D4E}"/>
              </a:ext>
            </a:extLst>
          </p:cNvPr>
          <p:cNvSpPr/>
          <p:nvPr/>
        </p:nvSpPr>
        <p:spPr>
          <a:xfrm>
            <a:off x="6154153" y="3795158"/>
            <a:ext cx="2243563" cy="530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DF94A-9C44-9975-FE09-08CBEB6E1BD3}"/>
              </a:ext>
            </a:extLst>
          </p:cNvPr>
          <p:cNvSpPr txBox="1"/>
          <p:nvPr/>
        </p:nvSpPr>
        <p:spPr>
          <a:xfrm>
            <a:off x="3807994" y="4454310"/>
            <a:ext cx="1849651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이미지 다운로드 </a:t>
            </a:r>
            <a:r>
              <a:rPr lang="en-US" altLang="ko-KR" sz="800" b="1" dirty="0"/>
              <a:t>Thread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D5B304-EEA6-F2A5-D216-170E5B0FCFBB}"/>
              </a:ext>
            </a:extLst>
          </p:cNvPr>
          <p:cNvSpPr/>
          <p:nvPr/>
        </p:nvSpPr>
        <p:spPr>
          <a:xfrm>
            <a:off x="6154153" y="4420800"/>
            <a:ext cx="2484521" cy="211234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C77E3C1-9A56-5806-4AF1-B7E764DF08C8}"/>
              </a:ext>
            </a:extLst>
          </p:cNvPr>
          <p:cNvCxnSpPr>
            <a:cxnSpLocks/>
          </p:cNvCxnSpPr>
          <p:nvPr/>
        </p:nvCxnSpPr>
        <p:spPr>
          <a:xfrm flipH="1" flipV="1">
            <a:off x="5657645" y="4565152"/>
            <a:ext cx="496508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6EEA68-E17A-69AB-F767-E355A0023B0F}"/>
              </a:ext>
            </a:extLst>
          </p:cNvPr>
          <p:cNvSpPr/>
          <p:nvPr/>
        </p:nvSpPr>
        <p:spPr>
          <a:xfrm>
            <a:off x="6575258" y="4830687"/>
            <a:ext cx="2063416" cy="1924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74838C-81E6-3E29-517C-54CC672244FA}"/>
              </a:ext>
            </a:extLst>
          </p:cNvPr>
          <p:cNvSpPr/>
          <p:nvPr/>
        </p:nvSpPr>
        <p:spPr>
          <a:xfrm>
            <a:off x="6575258" y="5118632"/>
            <a:ext cx="2063416" cy="8273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D693B-7612-7692-B5FF-7F0978746CC0}"/>
              </a:ext>
            </a:extLst>
          </p:cNvPr>
          <p:cNvSpPr txBox="1"/>
          <p:nvPr/>
        </p:nvSpPr>
        <p:spPr>
          <a:xfrm>
            <a:off x="3807994" y="4794735"/>
            <a:ext cx="1849651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Background</a:t>
            </a:r>
            <a:r>
              <a:rPr lang="ko-KR" altLang="en-US" sz="800" dirty="0"/>
              <a:t>에서 </a:t>
            </a:r>
            <a:r>
              <a:rPr lang="en-US" altLang="ko-KR" sz="800" dirty="0"/>
              <a:t>URL</a:t>
            </a:r>
            <a:r>
              <a:rPr lang="ko-KR" altLang="en-US" sz="800" dirty="0"/>
              <a:t>을 통해</a:t>
            </a:r>
            <a:br>
              <a:rPr lang="en-US" altLang="ko-KR" sz="800" dirty="0"/>
            </a:br>
            <a:r>
              <a:rPr lang="ko-KR" altLang="en-US" sz="800" dirty="0"/>
              <a:t>이미지 다운로드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이미지를 </a:t>
            </a:r>
            <a:r>
              <a:rPr lang="en-US" altLang="ko-KR" sz="800" dirty="0"/>
              <a:t>Bitmap</a:t>
            </a:r>
            <a:r>
              <a:rPr lang="ko-KR" altLang="en-US" sz="800" dirty="0"/>
              <a:t>으로 변환</a:t>
            </a:r>
            <a:endParaRPr lang="en-US" altLang="ko-KR" sz="8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992673-920E-9ADE-14D5-A098464E9DF0}"/>
              </a:ext>
            </a:extLst>
          </p:cNvPr>
          <p:cNvCxnSpPr>
            <a:cxnSpLocks/>
          </p:cNvCxnSpPr>
          <p:nvPr/>
        </p:nvCxnSpPr>
        <p:spPr>
          <a:xfrm flipH="1">
            <a:off x="5657645" y="5522870"/>
            <a:ext cx="9176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13C9C0-9BE3-5DBB-CDA1-CA84F4F6166E}"/>
              </a:ext>
            </a:extLst>
          </p:cNvPr>
          <p:cNvCxnSpPr>
            <a:cxnSpLocks/>
          </p:cNvCxnSpPr>
          <p:nvPr/>
        </p:nvCxnSpPr>
        <p:spPr>
          <a:xfrm flipH="1">
            <a:off x="5657645" y="4926937"/>
            <a:ext cx="9189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4A84FB8-2D90-7AF1-95D3-0B0609EA455B}"/>
              </a:ext>
            </a:extLst>
          </p:cNvPr>
          <p:cNvSpPr txBox="1"/>
          <p:nvPr/>
        </p:nvSpPr>
        <p:spPr>
          <a:xfrm>
            <a:off x="3807994" y="5459041"/>
            <a:ext cx="1849651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이미지 표시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UI</a:t>
            </a:r>
            <a:r>
              <a:rPr lang="ko-KR" altLang="en-US" sz="800" dirty="0"/>
              <a:t>를 업데이트하여 다운받은</a:t>
            </a:r>
            <a:br>
              <a:rPr lang="en-US" altLang="ko-KR" sz="800" dirty="0"/>
            </a:br>
            <a:r>
              <a:rPr lang="ko-KR" altLang="en-US" sz="800" dirty="0"/>
              <a:t>이미지를 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27658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버튼 게임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DD324-86DD-9EA1-453A-686267324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988" b="37480"/>
          <a:stretch/>
        </p:blipFill>
        <p:spPr>
          <a:xfrm>
            <a:off x="1689278" y="766981"/>
            <a:ext cx="3010236" cy="4605117"/>
          </a:xfrm>
          <a:prstGeom prst="rect">
            <a:avLst/>
          </a:prstGeom>
        </p:spPr>
      </p:pic>
      <p:pic>
        <p:nvPicPr>
          <p:cNvPr id="4" name="Screen_recording_20240610_225146">
            <a:hlinkClick r:id="" action="ppaction://media"/>
            <a:extLst>
              <a:ext uri="{FF2B5EF4-FFF2-40B4-BE49-F238E27FC236}">
                <a16:creationId xmlns:a16="http://schemas.microsoft.com/office/drawing/2014/main" id="{F33D2CE7-421C-DDDF-68D7-ABD001628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31637" y="760967"/>
            <a:ext cx="2679363" cy="4763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053873-63AB-3DAD-C06F-E05312EAB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680"/>
          <a:stretch/>
        </p:blipFill>
        <p:spPr>
          <a:xfrm>
            <a:off x="4795709" y="760967"/>
            <a:ext cx="4056193" cy="26680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723360C-6993-317E-E7B1-2C4CABFCD141}"/>
              </a:ext>
            </a:extLst>
          </p:cNvPr>
          <p:cNvSpPr/>
          <p:nvPr/>
        </p:nvSpPr>
        <p:spPr>
          <a:xfrm>
            <a:off x="2227776" y="3428998"/>
            <a:ext cx="1976437" cy="6547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6E7C7-534E-499A-1F7B-6F09DA5881E8}"/>
              </a:ext>
            </a:extLst>
          </p:cNvPr>
          <p:cNvSpPr txBox="1"/>
          <p:nvPr/>
        </p:nvSpPr>
        <p:spPr>
          <a:xfrm>
            <a:off x="4699514" y="4301863"/>
            <a:ext cx="2088636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클릭 없이 </a:t>
            </a:r>
            <a:r>
              <a:rPr lang="en-US" altLang="ko-KR" sz="800" dirty="0"/>
              <a:t>3</a:t>
            </a:r>
            <a:r>
              <a:rPr lang="ko-KR" altLang="en-US" sz="800" dirty="0"/>
              <a:t>초 지나면 버튼 위치 변경</a:t>
            </a:r>
            <a:endParaRPr lang="en-US" altLang="ko-KR" sz="8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A68530-5E14-1011-6B10-61401ABD50C9}"/>
              </a:ext>
            </a:extLst>
          </p:cNvPr>
          <p:cNvCxnSpPr>
            <a:cxnSpLocks/>
          </p:cNvCxnSpPr>
          <p:nvPr/>
        </p:nvCxnSpPr>
        <p:spPr>
          <a:xfrm flipH="1">
            <a:off x="3727451" y="4425287"/>
            <a:ext cx="9720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29C602-0A13-2D62-BEF8-F1797EE65F1B}"/>
              </a:ext>
            </a:extLst>
          </p:cNvPr>
          <p:cNvSpPr/>
          <p:nvPr/>
        </p:nvSpPr>
        <p:spPr>
          <a:xfrm>
            <a:off x="5152858" y="2163724"/>
            <a:ext cx="1635292" cy="8826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57D6CC-0C1F-6975-AE25-C18A440FC111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3215995" y="825500"/>
            <a:ext cx="1763254" cy="2603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267B4D-D4BB-DC35-359F-F7710A6D3170}"/>
              </a:ext>
            </a:extLst>
          </p:cNvPr>
          <p:cNvSpPr/>
          <p:nvPr/>
        </p:nvSpPr>
        <p:spPr>
          <a:xfrm>
            <a:off x="2037277" y="4305300"/>
            <a:ext cx="1690174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F2B6C8-D678-DCDC-38A7-56FE2AEF649E}"/>
              </a:ext>
            </a:extLst>
          </p:cNvPr>
          <p:cNvSpPr/>
          <p:nvPr/>
        </p:nvSpPr>
        <p:spPr>
          <a:xfrm>
            <a:off x="5152858" y="877773"/>
            <a:ext cx="3699044" cy="11656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035B2-6292-6F21-D6AC-6C929CEC9E48}"/>
              </a:ext>
            </a:extLst>
          </p:cNvPr>
          <p:cNvSpPr txBox="1"/>
          <p:nvPr/>
        </p:nvSpPr>
        <p:spPr>
          <a:xfrm>
            <a:off x="6979988" y="3472251"/>
            <a:ext cx="1656348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버튼을 무작위 위치로 이동</a:t>
            </a:r>
            <a:endParaRPr lang="en-US" altLang="ko-KR" sz="8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FCD8061-F6DC-EB58-EC47-D6CDA1F0672F}"/>
              </a:ext>
            </a:extLst>
          </p:cNvPr>
          <p:cNvCxnSpPr>
            <a:cxnSpLocks/>
          </p:cNvCxnSpPr>
          <p:nvPr/>
        </p:nvCxnSpPr>
        <p:spPr>
          <a:xfrm flipV="1">
            <a:off x="7289800" y="2043423"/>
            <a:ext cx="0" cy="14288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14701F-6A88-4B40-4D7B-5949801B76D3}"/>
              </a:ext>
            </a:extLst>
          </p:cNvPr>
          <p:cNvSpPr txBox="1"/>
          <p:nvPr/>
        </p:nvSpPr>
        <p:spPr>
          <a:xfrm>
            <a:off x="5152858" y="3472251"/>
            <a:ext cx="1656348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새로운 위치에서 </a:t>
            </a:r>
            <a:r>
              <a:rPr lang="en-US" altLang="ko-KR" sz="800" dirty="0"/>
              <a:t>3</a:t>
            </a:r>
            <a:r>
              <a:rPr lang="ko-KR" altLang="en-US" sz="800" dirty="0"/>
              <a:t>초 뒤에 다시 이동하도록 스케줄링</a:t>
            </a:r>
            <a:endParaRPr lang="en-US" altLang="ko-KR" sz="8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057DEE-C66F-87D2-5211-6F6CD478863B}"/>
              </a:ext>
            </a:extLst>
          </p:cNvPr>
          <p:cNvCxnSpPr>
            <a:cxnSpLocks/>
          </p:cNvCxnSpPr>
          <p:nvPr/>
        </p:nvCxnSpPr>
        <p:spPr>
          <a:xfrm flipV="1">
            <a:off x="5340350" y="3069539"/>
            <a:ext cx="0" cy="402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7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Thread</a:t>
            </a:r>
            <a:r>
              <a:rPr lang="ko-KR" altLang="en-US" sz="1500" dirty="0"/>
              <a:t>를 활용한 </a:t>
            </a:r>
            <a:r>
              <a:rPr lang="ko-KR" altLang="en-US" sz="1500" dirty="0" err="1"/>
              <a:t>갤러그</a:t>
            </a:r>
            <a:r>
              <a:rPr lang="ko-KR" altLang="en-US" sz="1500" dirty="0"/>
              <a:t> 게임 만들기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077858-792C-A557-AA3C-E1F9D7E35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853364"/>
            <a:ext cx="2887629" cy="55149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E4C5E8-D402-1CED-B4B8-B73631C08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317" y="853364"/>
            <a:ext cx="3240601" cy="26454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BC4D91-42FF-186C-4003-AD36DCAB3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457" y="853364"/>
            <a:ext cx="3240601" cy="2243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2F7E76-2B29-7E6D-C123-ADD7C3192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356" y="3974579"/>
            <a:ext cx="3237562" cy="2382450"/>
          </a:xfrm>
          <a:prstGeom prst="rect">
            <a:avLst/>
          </a:prstGeom>
        </p:spPr>
      </p:pic>
      <p:pic>
        <p:nvPicPr>
          <p:cNvPr id="19" name="Screen_recording_20240610_235757">
            <a:hlinkClick r:id="" action="ppaction://media"/>
            <a:extLst>
              <a:ext uri="{FF2B5EF4-FFF2-40B4-BE49-F238E27FC236}">
                <a16:creationId xmlns:a16="http://schemas.microsoft.com/office/drawing/2014/main" id="{046DCD67-9323-A055-4EEE-4C6D97C29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66956" y="1862664"/>
            <a:ext cx="2661543" cy="4731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884452-85CF-36A9-B3DA-5B9831F813BC}"/>
              </a:ext>
            </a:extLst>
          </p:cNvPr>
          <p:cNvSpPr txBox="1"/>
          <p:nvPr/>
        </p:nvSpPr>
        <p:spPr>
          <a:xfrm>
            <a:off x="3253865" y="3721368"/>
            <a:ext cx="175628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ShotSprite</a:t>
            </a:r>
            <a:r>
              <a:rPr lang="en-US" altLang="ko-KR" sz="800" dirty="0"/>
              <a:t> Class: </a:t>
            </a:r>
            <a:r>
              <a:rPr lang="ko-KR" altLang="en-US" sz="800" dirty="0"/>
              <a:t>포탄을 모델링</a:t>
            </a:r>
            <a:endParaRPr lang="en-US" altLang="ko-KR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B6963-34F0-43C9-9F4F-5C4EAFDBA623}"/>
              </a:ext>
            </a:extLst>
          </p:cNvPr>
          <p:cNvSpPr txBox="1"/>
          <p:nvPr/>
        </p:nvSpPr>
        <p:spPr>
          <a:xfrm>
            <a:off x="3253865" y="618143"/>
            <a:ext cx="267703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StarShipSprite</a:t>
            </a:r>
            <a:r>
              <a:rPr lang="en-US" altLang="ko-KR" sz="800" dirty="0"/>
              <a:t> Class: </a:t>
            </a:r>
            <a:r>
              <a:rPr lang="ko-KR" altLang="en-US" sz="800" dirty="0"/>
              <a:t>주인공 우주선을 모델링</a:t>
            </a:r>
            <a:endParaRPr lang="en-US" altLang="ko-KR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F2916-0D5F-563C-498D-DE463DDDFDB9}"/>
              </a:ext>
            </a:extLst>
          </p:cNvPr>
          <p:cNvSpPr txBox="1"/>
          <p:nvPr/>
        </p:nvSpPr>
        <p:spPr>
          <a:xfrm>
            <a:off x="6644456" y="618143"/>
            <a:ext cx="221936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AlienSprite</a:t>
            </a:r>
            <a:r>
              <a:rPr lang="en-US" altLang="ko-KR" sz="800" dirty="0"/>
              <a:t> Class: </a:t>
            </a:r>
            <a:r>
              <a:rPr lang="ko-KR" altLang="en-US" sz="800" dirty="0"/>
              <a:t>외계인 우주선을 모델링</a:t>
            </a:r>
            <a:endParaRPr lang="en-US" altLang="ko-KR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50131-9843-EC05-E0D5-94F9AE68A342}"/>
              </a:ext>
            </a:extLst>
          </p:cNvPr>
          <p:cNvSpPr txBox="1"/>
          <p:nvPr/>
        </p:nvSpPr>
        <p:spPr>
          <a:xfrm>
            <a:off x="6970763" y="3262518"/>
            <a:ext cx="223752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화면의 좌측 또는 우측 벽에 도착했을 때</a:t>
            </a:r>
            <a:r>
              <a:rPr lang="en-US" altLang="ko-KR" sz="800" dirty="0"/>
              <a:t>, </a:t>
            </a:r>
            <a:r>
              <a:rPr lang="ko-KR" altLang="en-US" sz="800" dirty="0"/>
              <a:t>방향 전환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일정 높이 이하로 내려오면 게임 종료</a:t>
            </a:r>
            <a:endParaRPr lang="en-US" altLang="ko-KR" sz="8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2774DB-B5CE-1674-E35F-14135C86A118}"/>
              </a:ext>
            </a:extLst>
          </p:cNvPr>
          <p:cNvCxnSpPr>
            <a:cxnSpLocks/>
          </p:cNvCxnSpPr>
          <p:nvPr/>
        </p:nvCxnSpPr>
        <p:spPr>
          <a:xfrm flipV="1">
            <a:off x="7108031" y="2988468"/>
            <a:ext cx="0" cy="270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502B3B-5D2C-F111-640E-1ECAF9AC3BDF}"/>
              </a:ext>
            </a:extLst>
          </p:cNvPr>
          <p:cNvSpPr txBox="1"/>
          <p:nvPr/>
        </p:nvSpPr>
        <p:spPr>
          <a:xfrm>
            <a:off x="262660" y="618142"/>
            <a:ext cx="293611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Sprite Class: </a:t>
            </a:r>
            <a:r>
              <a:rPr lang="ko-KR" altLang="en-US" sz="800" dirty="0"/>
              <a:t>기본적인 위치</a:t>
            </a:r>
            <a:r>
              <a:rPr lang="en-US" altLang="ko-KR" sz="800" dirty="0"/>
              <a:t>, </a:t>
            </a:r>
            <a:r>
              <a:rPr lang="ko-KR" altLang="en-US" sz="800" dirty="0"/>
              <a:t>속도 등을 정의한 </a:t>
            </a:r>
            <a:r>
              <a:rPr lang="en-US" altLang="ko-KR" sz="800" dirty="0"/>
              <a:t>Parent Class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16584C-909C-D04B-AE03-32952B487D35}"/>
              </a:ext>
            </a:extLst>
          </p:cNvPr>
          <p:cNvSpPr/>
          <p:nvPr/>
        </p:nvSpPr>
        <p:spPr>
          <a:xfrm>
            <a:off x="3615720" y="5600700"/>
            <a:ext cx="1650707" cy="6635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B8161D-852F-46FB-AF50-8C5AA3D67750}"/>
              </a:ext>
            </a:extLst>
          </p:cNvPr>
          <p:cNvSpPr/>
          <p:nvPr/>
        </p:nvSpPr>
        <p:spPr>
          <a:xfrm>
            <a:off x="3615720" y="4834017"/>
            <a:ext cx="1311212" cy="6396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CB66B-7F94-10FF-81C5-73C61ED897F7}"/>
              </a:ext>
            </a:extLst>
          </p:cNvPr>
          <p:cNvSpPr txBox="1"/>
          <p:nvPr/>
        </p:nvSpPr>
        <p:spPr>
          <a:xfrm>
            <a:off x="4926933" y="4834017"/>
            <a:ext cx="1614986" cy="39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포탄이 화면위로 벗어난 경우</a:t>
            </a:r>
            <a:r>
              <a:rPr lang="en-US" altLang="ko-KR" sz="7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게임 화면에서 포탄 객체 제거</a:t>
            </a:r>
            <a:endParaRPr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E2E616-1ECC-69C8-5F58-12D7FA9412E0}"/>
              </a:ext>
            </a:extLst>
          </p:cNvPr>
          <p:cNvSpPr txBox="1"/>
          <p:nvPr/>
        </p:nvSpPr>
        <p:spPr>
          <a:xfrm>
            <a:off x="5266427" y="5595523"/>
            <a:ext cx="1275491" cy="556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</a:rPr>
              <a:t>Alien </a:t>
            </a:r>
            <a:r>
              <a:rPr lang="ko-KR" altLang="en-US" sz="700" dirty="0">
                <a:solidFill>
                  <a:schemeClr val="bg1"/>
                </a:solidFill>
              </a:rPr>
              <a:t>객체와 충돌한 경우</a:t>
            </a:r>
            <a:r>
              <a:rPr lang="en-US" altLang="ko-KR" sz="7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포탄</a:t>
            </a:r>
            <a:r>
              <a:rPr lang="en-US" altLang="ko-KR" sz="700" dirty="0">
                <a:solidFill>
                  <a:schemeClr val="bg1"/>
                </a:solidFill>
              </a:rPr>
              <a:t>, Alien </a:t>
            </a:r>
            <a:r>
              <a:rPr lang="ko-KR" altLang="en-US" sz="700" dirty="0">
                <a:solidFill>
                  <a:schemeClr val="bg1"/>
                </a:solidFill>
              </a:rPr>
              <a:t>객체 둘 다</a:t>
            </a:r>
            <a:br>
              <a:rPr lang="en-US" altLang="ko-KR" sz="700" dirty="0">
                <a:solidFill>
                  <a:schemeClr val="bg1"/>
                </a:solidFill>
              </a:rPr>
            </a:br>
            <a:r>
              <a:rPr lang="ko-KR" altLang="en-US" sz="700" dirty="0">
                <a:solidFill>
                  <a:schemeClr val="bg1"/>
                </a:solidFill>
              </a:rPr>
              <a:t>게임 화면에서 제거</a:t>
            </a:r>
            <a:endParaRPr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784A43-3AA5-19B0-C76D-C41167F33CD1}"/>
              </a:ext>
            </a:extLst>
          </p:cNvPr>
          <p:cNvSpPr/>
          <p:nvPr/>
        </p:nvSpPr>
        <p:spPr>
          <a:xfrm>
            <a:off x="3615720" y="2869194"/>
            <a:ext cx="1650707" cy="5510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97772E-0FCA-C13C-4CD2-4442D40BAC67}"/>
              </a:ext>
            </a:extLst>
          </p:cNvPr>
          <p:cNvSpPr txBox="1"/>
          <p:nvPr/>
        </p:nvSpPr>
        <p:spPr>
          <a:xfrm>
            <a:off x="5266427" y="2864016"/>
            <a:ext cx="1275491" cy="39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</a:rPr>
              <a:t>Alien </a:t>
            </a:r>
            <a:r>
              <a:rPr lang="ko-KR" altLang="en-US" sz="700" dirty="0">
                <a:solidFill>
                  <a:schemeClr val="bg1"/>
                </a:solidFill>
              </a:rPr>
              <a:t>객체와 충돌한 경우</a:t>
            </a:r>
            <a:r>
              <a:rPr lang="en-US" altLang="ko-KR" sz="7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게임 종료</a:t>
            </a:r>
            <a:endParaRPr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ECCA33-6A80-6F29-ABE3-F82993F3508B}"/>
              </a:ext>
            </a:extLst>
          </p:cNvPr>
          <p:cNvSpPr/>
          <p:nvPr/>
        </p:nvSpPr>
        <p:spPr>
          <a:xfrm>
            <a:off x="3615720" y="1862664"/>
            <a:ext cx="1242030" cy="9137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7D2D5-3424-8379-262E-F4BFF46B8173}"/>
              </a:ext>
            </a:extLst>
          </p:cNvPr>
          <p:cNvSpPr txBox="1"/>
          <p:nvPr/>
        </p:nvSpPr>
        <p:spPr>
          <a:xfrm>
            <a:off x="4857750" y="1862664"/>
            <a:ext cx="1684169" cy="39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화면 가로 범위 내에서만 움직이도록 제한 설정</a:t>
            </a:r>
            <a:endParaRPr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3CEACDF-91B1-431D-1B68-D45904257B2D}"/>
              </a:ext>
            </a:extLst>
          </p:cNvPr>
          <p:cNvSpPr/>
          <p:nvPr/>
        </p:nvSpPr>
        <p:spPr>
          <a:xfrm>
            <a:off x="6970764" y="1920777"/>
            <a:ext cx="2366117" cy="1067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4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13416</TotalTime>
  <Words>730</Words>
  <Application>Microsoft Office PowerPoint</Application>
  <PresentationFormat>와이드스크린</PresentationFormat>
  <Paragraphs>133</Paragraphs>
  <Slides>15</Slides>
  <Notes>14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Noto Serif KR</vt:lpstr>
      <vt:lpstr>맑은 고딕</vt:lpstr>
      <vt:lpstr>Arial</vt:lpstr>
      <vt:lpstr>Wingdings</vt:lpstr>
      <vt:lpstr>Office 테마</vt:lpstr>
      <vt:lpstr>Android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278</cp:revision>
  <dcterms:created xsi:type="dcterms:W3CDTF">2024-04-09T08:20:40Z</dcterms:created>
  <dcterms:modified xsi:type="dcterms:W3CDTF">2024-06-12T04:36:26Z</dcterms:modified>
</cp:coreProperties>
</file>